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58" r:id="rId6"/>
    <p:sldId id="261" r:id="rId7"/>
    <p:sldId id="263" r:id="rId8"/>
    <p:sldId id="272" r:id="rId9"/>
    <p:sldId id="266" r:id="rId10"/>
    <p:sldId id="267" r:id="rId11"/>
    <p:sldId id="273" r:id="rId12"/>
    <p:sldId id="274" r:id="rId13"/>
    <p:sldId id="275" r:id="rId14"/>
    <p:sldId id="268" r:id="rId15"/>
    <p:sldId id="269" r:id="rId16"/>
    <p:sldId id="264" r:id="rId17"/>
    <p:sldId id="276" r:id="rId18"/>
    <p:sldId id="270" r:id="rId19"/>
    <p:sldId id="271" r:id="rId20"/>
    <p:sldId id="26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ransition>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DC47-7E40-43E1-B69B-0759148A02E2}"/>
              </a:ext>
            </a:extLst>
          </p:cNvPr>
          <p:cNvSpPr>
            <a:spLocks noGrp="1"/>
          </p:cNvSpPr>
          <p:nvPr>
            <p:ph type="ctrTitle"/>
          </p:nvPr>
        </p:nvSpPr>
        <p:spPr/>
        <p:txBody>
          <a:bodyPr/>
          <a:lstStyle/>
          <a:p>
            <a:pPr algn="ctr"/>
            <a:r>
              <a:rPr lang="en-US" sz="3500" dirty="0"/>
              <a:t>A learning tool for LR(0), SLR(1),LR(1),LALR(1) and LL(1) parsers</a:t>
            </a:r>
          </a:p>
        </p:txBody>
      </p:sp>
      <p:sp>
        <p:nvSpPr>
          <p:cNvPr id="3" name="Subtitle 2">
            <a:extLst>
              <a:ext uri="{FF2B5EF4-FFF2-40B4-BE49-F238E27FC236}">
                <a16:creationId xmlns:a16="http://schemas.microsoft.com/office/drawing/2014/main" id="{82657946-3A77-407C-9EB7-2E5C4E94049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4192289"/>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F85B-F49F-475B-BB96-057EACD965AA}"/>
              </a:ext>
            </a:extLst>
          </p:cNvPr>
          <p:cNvSpPr>
            <a:spLocks noGrp="1"/>
          </p:cNvSpPr>
          <p:nvPr>
            <p:ph type="title"/>
          </p:nvPr>
        </p:nvSpPr>
        <p:spPr/>
        <p:txBody>
          <a:bodyPr/>
          <a:lstStyle/>
          <a:p>
            <a:r>
              <a:rPr lang="en-US" dirty="0"/>
              <a:t>FOLLOW set</a:t>
            </a:r>
          </a:p>
        </p:txBody>
      </p:sp>
      <p:sp>
        <p:nvSpPr>
          <p:cNvPr id="3" name="Content Placeholder 2">
            <a:extLst>
              <a:ext uri="{FF2B5EF4-FFF2-40B4-BE49-F238E27FC236}">
                <a16:creationId xmlns:a16="http://schemas.microsoft.com/office/drawing/2014/main" id="{EE840180-4631-4441-B5AD-417E690E4707}"/>
              </a:ext>
            </a:extLst>
          </p:cNvPr>
          <p:cNvSpPr>
            <a:spLocks noGrp="1"/>
          </p:cNvSpPr>
          <p:nvPr>
            <p:ph idx="1"/>
          </p:nvPr>
        </p:nvSpPr>
        <p:spPr/>
        <p:txBody>
          <a:bodyPr/>
          <a:lstStyle/>
          <a:p>
            <a:r>
              <a:rPr lang="en-US" dirty="0"/>
              <a:t>FOLLOW(X) = set of strings of length at most 1 that can appear immediately to the right of X.</a:t>
            </a:r>
          </a:p>
          <a:p>
            <a:r>
              <a:rPr lang="en-US" dirty="0"/>
              <a:t>Similar to FIRST two maps FL and FL’ are used</a:t>
            </a:r>
          </a:p>
          <a:p>
            <a:r>
              <a:rPr lang="en-US" dirty="0"/>
              <a:t>At each iteration for each production N -&gt;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add FIRST(X</a:t>
            </a:r>
            <a:r>
              <a:rPr lang="en-US" baseline="-25000" dirty="0"/>
              <a:t>i+1</a:t>
            </a:r>
            <a:r>
              <a:rPr lang="en-US" dirty="0"/>
              <a:t>) *</a:t>
            </a:r>
            <a:r>
              <a:rPr lang="en-US" baseline="-25000" dirty="0"/>
              <a:t>1</a:t>
            </a:r>
            <a:r>
              <a:rPr lang="en-US" dirty="0"/>
              <a:t> FIRST(X</a:t>
            </a:r>
            <a:r>
              <a:rPr lang="en-US" baseline="-25000" dirty="0"/>
              <a:t>i+2</a:t>
            </a:r>
            <a:r>
              <a:rPr lang="en-US" dirty="0"/>
              <a:t>) *</a:t>
            </a:r>
            <a:r>
              <a:rPr lang="en-US" baseline="-25000" dirty="0"/>
              <a:t>1</a:t>
            </a:r>
            <a:r>
              <a:rPr lang="en-US" dirty="0"/>
              <a:t> FIRST(</a:t>
            </a:r>
            <a:r>
              <a:rPr lang="en-US" dirty="0" err="1"/>
              <a:t>X</a:t>
            </a:r>
            <a:r>
              <a:rPr lang="en-US" baseline="-25000" dirty="0" err="1"/>
              <a:t>n</a:t>
            </a:r>
            <a:r>
              <a:rPr lang="en-US" dirty="0"/>
              <a:t>) *</a:t>
            </a:r>
            <a:r>
              <a:rPr lang="en-US" baseline="-25000" dirty="0"/>
              <a:t>1</a:t>
            </a:r>
            <a:r>
              <a:rPr lang="en-US" dirty="0"/>
              <a:t> FL’(N) to FL(N)</a:t>
            </a:r>
          </a:p>
        </p:txBody>
      </p:sp>
    </p:spTree>
    <p:extLst>
      <p:ext uri="{BB962C8B-B14F-4D97-AF65-F5344CB8AC3E}">
        <p14:creationId xmlns:p14="http://schemas.microsoft.com/office/powerpoint/2010/main" val="3968826200"/>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855-3D04-48AD-8193-0F2D4726922F}"/>
              </a:ext>
            </a:extLst>
          </p:cNvPr>
          <p:cNvSpPr>
            <a:spLocks noGrp="1"/>
          </p:cNvSpPr>
          <p:nvPr>
            <p:ph type="title"/>
          </p:nvPr>
        </p:nvSpPr>
        <p:spPr/>
        <p:txBody>
          <a:bodyPr/>
          <a:lstStyle/>
          <a:p>
            <a:r>
              <a:rPr lang="en-US" dirty="0"/>
              <a:t>SLR(1)</a:t>
            </a:r>
          </a:p>
        </p:txBody>
      </p:sp>
      <p:sp>
        <p:nvSpPr>
          <p:cNvPr id="3" name="Content Placeholder 2">
            <a:extLst>
              <a:ext uri="{FF2B5EF4-FFF2-40B4-BE49-F238E27FC236}">
                <a16:creationId xmlns:a16="http://schemas.microsoft.com/office/drawing/2014/main" id="{1B07B9FD-1937-4110-855F-C2620216500B}"/>
              </a:ext>
            </a:extLst>
          </p:cNvPr>
          <p:cNvSpPr>
            <a:spLocks noGrp="1"/>
          </p:cNvSpPr>
          <p:nvPr>
            <p:ph idx="1"/>
          </p:nvPr>
        </p:nvSpPr>
        <p:spPr/>
        <p:txBody>
          <a:bodyPr/>
          <a:lstStyle/>
          <a:p>
            <a:r>
              <a:rPr lang="en-US" dirty="0"/>
              <a:t>Automaton is the same</a:t>
            </a:r>
          </a:p>
          <a:p>
            <a:r>
              <a:rPr lang="en-US" dirty="0"/>
              <a:t>When building the parsing table add ACCEPT and REDUCE only to terminals which belong to FOLLOW of left-hand side of the rule from the complete item in the state.</a:t>
            </a:r>
          </a:p>
          <a:p>
            <a:r>
              <a:rPr lang="en-US" dirty="0"/>
              <a:t>Smaller number of REDUCE actions -&gt; Less conflicts and faster error detection</a:t>
            </a:r>
          </a:p>
        </p:txBody>
      </p:sp>
    </p:spTree>
    <p:extLst>
      <p:ext uri="{BB962C8B-B14F-4D97-AF65-F5344CB8AC3E}">
        <p14:creationId xmlns:p14="http://schemas.microsoft.com/office/powerpoint/2010/main" val="2323735457"/>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1328-DFF4-415B-BF8B-40BE6E2F040A}"/>
              </a:ext>
            </a:extLst>
          </p:cNvPr>
          <p:cNvSpPr>
            <a:spLocks noGrp="1"/>
          </p:cNvSpPr>
          <p:nvPr>
            <p:ph type="title"/>
          </p:nvPr>
        </p:nvSpPr>
        <p:spPr/>
        <p:txBody>
          <a:bodyPr/>
          <a:lstStyle/>
          <a:p>
            <a:r>
              <a:rPr lang="en-US" dirty="0"/>
              <a:t>LR(1)</a:t>
            </a:r>
          </a:p>
        </p:txBody>
      </p:sp>
      <p:sp>
        <p:nvSpPr>
          <p:cNvPr id="3" name="Content Placeholder 2">
            <a:extLst>
              <a:ext uri="{FF2B5EF4-FFF2-40B4-BE49-F238E27FC236}">
                <a16:creationId xmlns:a16="http://schemas.microsoft.com/office/drawing/2014/main" id="{6EA974C9-08F4-435C-970E-340B4613461C}"/>
              </a:ext>
            </a:extLst>
          </p:cNvPr>
          <p:cNvSpPr>
            <a:spLocks noGrp="1"/>
          </p:cNvSpPr>
          <p:nvPr>
            <p:ph idx="1"/>
          </p:nvPr>
        </p:nvSpPr>
        <p:spPr/>
        <p:txBody>
          <a:bodyPr/>
          <a:lstStyle/>
          <a:p>
            <a:r>
              <a:rPr lang="en-US" dirty="0"/>
              <a:t>Add lookahead to items and changed closure procedure</a:t>
            </a:r>
          </a:p>
          <a:p>
            <a:r>
              <a:rPr lang="en-US" dirty="0"/>
              <a:t>Augment the grammar and add the closure of S’ -&gt; </a:t>
            </a:r>
            <a:r>
              <a:rPr lang="en-US" baseline="30000" dirty="0"/>
              <a:t>.</a:t>
            </a:r>
            <a:r>
              <a:rPr lang="en-US" dirty="0"/>
              <a:t>S, $ as the initial state and set it to unprocessed.</a:t>
            </a:r>
          </a:p>
          <a:p>
            <a:r>
              <a:rPr lang="en-US" dirty="0"/>
              <a:t>Create new states in a similar manner to LR(0) and set them as unprocessed.</a:t>
            </a:r>
          </a:p>
          <a:p>
            <a:r>
              <a:rPr lang="en-US" dirty="0"/>
              <a:t>When all states are processed the algorithm stops.</a:t>
            </a:r>
          </a:p>
        </p:txBody>
      </p:sp>
    </p:spTree>
    <p:extLst>
      <p:ext uri="{BB962C8B-B14F-4D97-AF65-F5344CB8AC3E}">
        <p14:creationId xmlns:p14="http://schemas.microsoft.com/office/powerpoint/2010/main" val="1484941571"/>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3C59-12A2-48B4-94E6-307EFE8F6381}"/>
              </a:ext>
            </a:extLst>
          </p:cNvPr>
          <p:cNvSpPr>
            <a:spLocks noGrp="1"/>
          </p:cNvSpPr>
          <p:nvPr>
            <p:ph type="title"/>
          </p:nvPr>
        </p:nvSpPr>
        <p:spPr/>
        <p:txBody>
          <a:bodyPr/>
          <a:lstStyle/>
          <a:p>
            <a:r>
              <a:rPr lang="en-US" dirty="0"/>
              <a:t>LALR(1)</a:t>
            </a:r>
          </a:p>
        </p:txBody>
      </p:sp>
      <p:sp>
        <p:nvSpPr>
          <p:cNvPr id="3" name="Content Placeholder 2">
            <a:extLst>
              <a:ext uri="{FF2B5EF4-FFF2-40B4-BE49-F238E27FC236}">
                <a16:creationId xmlns:a16="http://schemas.microsoft.com/office/drawing/2014/main" id="{6C9786F5-FCC0-451E-86A5-BECFFA82F14B}"/>
              </a:ext>
            </a:extLst>
          </p:cNvPr>
          <p:cNvSpPr>
            <a:spLocks noGrp="1"/>
          </p:cNvSpPr>
          <p:nvPr>
            <p:ph idx="1"/>
          </p:nvPr>
        </p:nvSpPr>
        <p:spPr/>
        <p:txBody>
          <a:bodyPr/>
          <a:lstStyle/>
          <a:p>
            <a:r>
              <a:rPr lang="en-US" dirty="0"/>
              <a:t>Compute the LR(1) automaton and group the equivalent states.</a:t>
            </a:r>
          </a:p>
          <a:p>
            <a:r>
              <a:rPr lang="en-US" dirty="0"/>
              <a:t>Replace all the states in a group with their reunion.</a:t>
            </a:r>
          </a:p>
          <a:p>
            <a:r>
              <a:rPr lang="en-US" dirty="0"/>
              <a:t>Automaton has same number of states as LR(0) and it is more memory efficient.</a:t>
            </a:r>
          </a:p>
          <a:p>
            <a:r>
              <a:rPr lang="en-US" dirty="0"/>
              <a:t>It is more powerful than SLR(1)</a:t>
            </a:r>
          </a:p>
        </p:txBody>
      </p:sp>
    </p:spTree>
    <p:extLst>
      <p:ext uri="{BB962C8B-B14F-4D97-AF65-F5344CB8AC3E}">
        <p14:creationId xmlns:p14="http://schemas.microsoft.com/office/powerpoint/2010/main" val="1014314771"/>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E641-AB62-4D47-8599-2221EB725091}"/>
              </a:ext>
            </a:extLst>
          </p:cNvPr>
          <p:cNvSpPr>
            <a:spLocks noGrp="1"/>
          </p:cNvSpPr>
          <p:nvPr>
            <p:ph type="title"/>
          </p:nvPr>
        </p:nvSpPr>
        <p:spPr/>
        <p:txBody>
          <a:bodyPr/>
          <a:lstStyle/>
          <a:p>
            <a:r>
              <a:rPr lang="en-US" dirty="0"/>
              <a:t>Bottom - Up Syntactic analysis 1</a:t>
            </a:r>
          </a:p>
        </p:txBody>
      </p:sp>
      <p:sp>
        <p:nvSpPr>
          <p:cNvPr id="3" name="Content Placeholder 2">
            <a:extLst>
              <a:ext uri="{FF2B5EF4-FFF2-40B4-BE49-F238E27FC236}">
                <a16:creationId xmlns:a16="http://schemas.microsoft.com/office/drawing/2014/main" id="{13E67F50-A430-4218-B1E3-84BAEEB4550E}"/>
              </a:ext>
            </a:extLst>
          </p:cNvPr>
          <p:cNvSpPr>
            <a:spLocks noGrp="1"/>
          </p:cNvSpPr>
          <p:nvPr>
            <p:ph idx="1"/>
          </p:nvPr>
        </p:nvSpPr>
        <p:spPr/>
        <p:txBody>
          <a:bodyPr/>
          <a:lstStyle/>
          <a:p>
            <a:r>
              <a:rPr lang="en-US" dirty="0"/>
              <a:t>Linear time </a:t>
            </a:r>
          </a:p>
          <a:p>
            <a:r>
              <a:rPr lang="en-US" dirty="0"/>
              <a:t>Parsing table must be computed first</a:t>
            </a:r>
          </a:p>
          <a:p>
            <a:r>
              <a:rPr lang="en-US" dirty="0"/>
              <a:t>Uses a stack</a:t>
            </a:r>
          </a:p>
          <a:p>
            <a:r>
              <a:rPr lang="en-US" dirty="0"/>
              <a:t>A step in the algorithm has the following configuration:</a:t>
            </a:r>
          </a:p>
          <a:p>
            <a:pPr lvl="1"/>
            <a:r>
              <a:rPr lang="en-US" dirty="0"/>
              <a:t>The current elements in the stack</a:t>
            </a:r>
          </a:p>
          <a:p>
            <a:pPr lvl="1"/>
            <a:r>
              <a:rPr lang="en-US" dirty="0"/>
              <a:t>The remaining input</a:t>
            </a:r>
          </a:p>
          <a:p>
            <a:pPr lvl="1"/>
            <a:r>
              <a:rPr lang="en-US" dirty="0"/>
              <a:t>The action taken : SHIFT, REDUCE, ERROR or ACCEPT</a:t>
            </a:r>
          </a:p>
          <a:p>
            <a:pPr lvl="1"/>
            <a:r>
              <a:rPr lang="en-US" dirty="0"/>
              <a:t>Output : The shifting state in case of SHIFT and a production for REDUCE</a:t>
            </a:r>
          </a:p>
        </p:txBody>
      </p:sp>
    </p:spTree>
    <p:extLst>
      <p:ext uri="{BB962C8B-B14F-4D97-AF65-F5344CB8AC3E}">
        <p14:creationId xmlns:p14="http://schemas.microsoft.com/office/powerpoint/2010/main" val="930173881"/>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19A0-3943-4A61-987F-F6AC8E74FCE0}"/>
              </a:ext>
            </a:extLst>
          </p:cNvPr>
          <p:cNvSpPr>
            <a:spLocks noGrp="1"/>
          </p:cNvSpPr>
          <p:nvPr>
            <p:ph type="title"/>
          </p:nvPr>
        </p:nvSpPr>
        <p:spPr/>
        <p:txBody>
          <a:bodyPr/>
          <a:lstStyle/>
          <a:p>
            <a:r>
              <a:rPr lang="en-US" dirty="0"/>
              <a:t>Bottom – Up Syntactic analysis 2</a:t>
            </a:r>
          </a:p>
        </p:txBody>
      </p:sp>
      <p:sp>
        <p:nvSpPr>
          <p:cNvPr id="3" name="Content Placeholder 2">
            <a:extLst>
              <a:ext uri="{FF2B5EF4-FFF2-40B4-BE49-F238E27FC236}">
                <a16:creationId xmlns:a16="http://schemas.microsoft.com/office/drawing/2014/main" id="{75D4F591-6E47-4C2A-B0BF-9814B567582D}"/>
              </a:ext>
            </a:extLst>
          </p:cNvPr>
          <p:cNvSpPr>
            <a:spLocks noGrp="1"/>
          </p:cNvSpPr>
          <p:nvPr>
            <p:ph idx="1"/>
          </p:nvPr>
        </p:nvSpPr>
        <p:spPr/>
        <p:txBody>
          <a:bodyPr/>
          <a:lstStyle/>
          <a:p>
            <a:r>
              <a:rPr lang="en-US" dirty="0"/>
              <a:t>Initially, append “$” to the input and add state 0 to the stack</a:t>
            </a:r>
          </a:p>
          <a:p>
            <a:r>
              <a:rPr lang="en-US" dirty="0"/>
              <a:t>Possible actions:</a:t>
            </a:r>
          </a:p>
          <a:p>
            <a:pPr lvl="1"/>
            <a:r>
              <a:rPr lang="en-US" dirty="0"/>
              <a:t>SHIFT -&gt; push the current terminal and the shifting state to the stack and advance one position in the input</a:t>
            </a:r>
          </a:p>
          <a:p>
            <a:pPr lvl="1"/>
            <a:r>
              <a:rPr lang="en-US" dirty="0"/>
              <a:t>REDUCE -&gt; let N be the left-hand side of the rule. Pop the stack twice and add N and the state from N’s cell to the stack.</a:t>
            </a:r>
          </a:p>
          <a:p>
            <a:pPr lvl="1"/>
            <a:r>
              <a:rPr lang="en-US" dirty="0"/>
              <a:t>ACCEPT or ERROR -&gt; stop</a:t>
            </a:r>
          </a:p>
        </p:txBody>
      </p:sp>
    </p:spTree>
    <p:extLst>
      <p:ext uri="{BB962C8B-B14F-4D97-AF65-F5344CB8AC3E}">
        <p14:creationId xmlns:p14="http://schemas.microsoft.com/office/powerpoint/2010/main" val="2486595224"/>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6C6F-F160-42E3-8883-F5ABE556420F}"/>
              </a:ext>
            </a:extLst>
          </p:cNvPr>
          <p:cNvSpPr>
            <a:spLocks noGrp="1"/>
          </p:cNvSpPr>
          <p:nvPr>
            <p:ph type="title"/>
          </p:nvPr>
        </p:nvSpPr>
        <p:spPr/>
        <p:txBody>
          <a:bodyPr/>
          <a:lstStyle/>
          <a:p>
            <a:r>
              <a:rPr lang="en-US" dirty="0"/>
              <a:t>LL parsing table</a:t>
            </a:r>
          </a:p>
        </p:txBody>
      </p:sp>
      <p:sp>
        <p:nvSpPr>
          <p:cNvPr id="3" name="Content Placeholder 2">
            <a:extLst>
              <a:ext uri="{FF2B5EF4-FFF2-40B4-BE49-F238E27FC236}">
                <a16:creationId xmlns:a16="http://schemas.microsoft.com/office/drawing/2014/main" id="{3C1C217D-3878-40AC-B57A-391A7CC90E71}"/>
              </a:ext>
            </a:extLst>
          </p:cNvPr>
          <p:cNvSpPr>
            <a:spLocks noGrp="1"/>
          </p:cNvSpPr>
          <p:nvPr>
            <p:ph idx="1"/>
          </p:nvPr>
        </p:nvSpPr>
        <p:spPr/>
        <p:txBody>
          <a:bodyPr/>
          <a:lstStyle/>
          <a:p>
            <a:r>
              <a:rPr lang="en-US" dirty="0"/>
              <a:t>Implemented as a hash map where the key is a (Non-Terminal, Terminal) pair and the key is a set of Production Rules.</a:t>
            </a:r>
          </a:p>
          <a:p>
            <a:r>
              <a:rPr lang="en-US" dirty="0"/>
              <a:t>If there is more than one production in a cell then there exists a conflict in that cell.</a:t>
            </a:r>
          </a:p>
          <a:p>
            <a:r>
              <a:rPr lang="en-US" dirty="0"/>
              <a:t>An empty cell is considered to be an error.</a:t>
            </a:r>
          </a:p>
          <a:p>
            <a:endParaRPr lang="en-US" dirty="0"/>
          </a:p>
        </p:txBody>
      </p:sp>
    </p:spTree>
    <p:extLst>
      <p:ext uri="{BB962C8B-B14F-4D97-AF65-F5344CB8AC3E}">
        <p14:creationId xmlns:p14="http://schemas.microsoft.com/office/powerpoint/2010/main" val="2668962521"/>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34E7-63E8-47FB-BA69-849E0A753E05}"/>
              </a:ext>
            </a:extLst>
          </p:cNvPr>
          <p:cNvSpPr>
            <a:spLocks noGrp="1"/>
          </p:cNvSpPr>
          <p:nvPr>
            <p:ph type="title"/>
          </p:nvPr>
        </p:nvSpPr>
        <p:spPr/>
        <p:txBody>
          <a:bodyPr/>
          <a:lstStyle/>
          <a:p>
            <a:r>
              <a:rPr lang="en-US" dirty="0"/>
              <a:t>LL(1) parsing table construction</a:t>
            </a:r>
          </a:p>
        </p:txBody>
      </p:sp>
      <p:sp>
        <p:nvSpPr>
          <p:cNvPr id="3" name="Content Placeholder 2">
            <a:extLst>
              <a:ext uri="{FF2B5EF4-FFF2-40B4-BE49-F238E27FC236}">
                <a16:creationId xmlns:a16="http://schemas.microsoft.com/office/drawing/2014/main" id="{A37DD183-24C5-475E-A016-88280D03C246}"/>
              </a:ext>
            </a:extLst>
          </p:cNvPr>
          <p:cNvSpPr>
            <a:spLocks noGrp="1"/>
          </p:cNvSpPr>
          <p:nvPr>
            <p:ph idx="1"/>
          </p:nvPr>
        </p:nvSpPr>
        <p:spPr/>
        <p:txBody>
          <a:bodyPr/>
          <a:lstStyle/>
          <a:p>
            <a:r>
              <a:rPr lang="en-US" dirty="0"/>
              <a:t>For each production N -&gt; RHS in the grammar:</a:t>
            </a:r>
          </a:p>
          <a:p>
            <a:pPr lvl="1"/>
            <a:r>
              <a:rPr lang="en-US" dirty="0"/>
              <a:t>For each terminal T in FIRST(RHS) add N -&gt; RHS to cell (N,T)</a:t>
            </a:r>
          </a:p>
          <a:p>
            <a:pPr lvl="1"/>
            <a:r>
              <a:rPr lang="en-US" dirty="0"/>
              <a:t>If FIRST(RHS) contains the empty string then do the same for FOLLOW(N)</a:t>
            </a:r>
          </a:p>
          <a:p>
            <a:pPr lvl="1"/>
            <a:r>
              <a:rPr lang="en-US" dirty="0"/>
              <a:t>If FOLLOW(N) contains the empty string then add N -&gt; RHS to cell (N, $)</a:t>
            </a:r>
          </a:p>
        </p:txBody>
      </p:sp>
    </p:spTree>
    <p:extLst>
      <p:ext uri="{BB962C8B-B14F-4D97-AF65-F5344CB8AC3E}">
        <p14:creationId xmlns:p14="http://schemas.microsoft.com/office/powerpoint/2010/main" val="2268630659"/>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6EA1-84DD-41B8-854F-55B345B42B3D}"/>
              </a:ext>
            </a:extLst>
          </p:cNvPr>
          <p:cNvSpPr>
            <a:spLocks noGrp="1"/>
          </p:cNvSpPr>
          <p:nvPr>
            <p:ph type="title"/>
          </p:nvPr>
        </p:nvSpPr>
        <p:spPr/>
        <p:txBody>
          <a:bodyPr/>
          <a:lstStyle/>
          <a:p>
            <a:r>
              <a:rPr lang="en-US" dirty="0"/>
              <a:t>Top – Down Syntactic Analysis 1</a:t>
            </a:r>
          </a:p>
        </p:txBody>
      </p:sp>
      <p:sp>
        <p:nvSpPr>
          <p:cNvPr id="3" name="Content Placeholder 2">
            <a:extLst>
              <a:ext uri="{FF2B5EF4-FFF2-40B4-BE49-F238E27FC236}">
                <a16:creationId xmlns:a16="http://schemas.microsoft.com/office/drawing/2014/main" id="{1A86603E-0BBE-4BCD-9275-0522EE84A3DB}"/>
              </a:ext>
            </a:extLst>
          </p:cNvPr>
          <p:cNvSpPr>
            <a:spLocks noGrp="1"/>
          </p:cNvSpPr>
          <p:nvPr>
            <p:ph idx="1"/>
          </p:nvPr>
        </p:nvSpPr>
        <p:spPr/>
        <p:txBody>
          <a:bodyPr/>
          <a:lstStyle/>
          <a:p>
            <a:r>
              <a:rPr lang="en-US" dirty="0"/>
              <a:t>Similar to bottom-up analysis, it is linear and uses a stack.</a:t>
            </a:r>
          </a:p>
          <a:p>
            <a:r>
              <a:rPr lang="en-US" dirty="0"/>
              <a:t>Configuration:</a:t>
            </a:r>
          </a:p>
          <a:p>
            <a:pPr lvl="1"/>
            <a:r>
              <a:rPr lang="en-US" dirty="0"/>
              <a:t>The stack</a:t>
            </a:r>
          </a:p>
          <a:p>
            <a:pPr lvl="1"/>
            <a:r>
              <a:rPr lang="en-US" dirty="0"/>
              <a:t>The remaining input</a:t>
            </a:r>
          </a:p>
          <a:p>
            <a:pPr lvl="1"/>
            <a:r>
              <a:rPr lang="en-US" dirty="0"/>
              <a:t>Action : EXPAND, MATCH, ACCEPT and ERROR</a:t>
            </a:r>
          </a:p>
          <a:p>
            <a:pPr lvl="1"/>
            <a:r>
              <a:rPr lang="en-US" dirty="0"/>
              <a:t>Output : production used for EXPAND and the terminal for MATCH</a:t>
            </a:r>
          </a:p>
        </p:txBody>
      </p:sp>
    </p:spTree>
    <p:extLst>
      <p:ext uri="{BB962C8B-B14F-4D97-AF65-F5344CB8AC3E}">
        <p14:creationId xmlns:p14="http://schemas.microsoft.com/office/powerpoint/2010/main" val="1156183088"/>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5CD9-5CD1-4329-B452-D92909D2473D}"/>
              </a:ext>
            </a:extLst>
          </p:cNvPr>
          <p:cNvSpPr>
            <a:spLocks noGrp="1"/>
          </p:cNvSpPr>
          <p:nvPr>
            <p:ph type="title"/>
          </p:nvPr>
        </p:nvSpPr>
        <p:spPr/>
        <p:txBody>
          <a:bodyPr/>
          <a:lstStyle/>
          <a:p>
            <a:r>
              <a:rPr lang="en-US" dirty="0"/>
              <a:t>Top – Down Syntactic analysis 2</a:t>
            </a:r>
          </a:p>
        </p:txBody>
      </p:sp>
      <p:sp>
        <p:nvSpPr>
          <p:cNvPr id="3" name="Content Placeholder 2">
            <a:extLst>
              <a:ext uri="{FF2B5EF4-FFF2-40B4-BE49-F238E27FC236}">
                <a16:creationId xmlns:a16="http://schemas.microsoft.com/office/drawing/2014/main" id="{AC9D81D4-FE0D-4040-923C-F69EB29CE874}"/>
              </a:ext>
            </a:extLst>
          </p:cNvPr>
          <p:cNvSpPr>
            <a:spLocks noGrp="1"/>
          </p:cNvSpPr>
          <p:nvPr>
            <p:ph idx="1"/>
          </p:nvPr>
        </p:nvSpPr>
        <p:spPr/>
        <p:txBody>
          <a:bodyPr/>
          <a:lstStyle/>
          <a:p>
            <a:r>
              <a:rPr lang="en-US" dirty="0"/>
              <a:t>Append “$” to the input then push “$” and S to the stack.</a:t>
            </a:r>
          </a:p>
          <a:p>
            <a:r>
              <a:rPr lang="en-US" dirty="0"/>
              <a:t>If the top of the stack is a non-terminal then EXPAND: pop the stack and add the left-hand side of the rule in the parsing table in reverse to the stack.</a:t>
            </a:r>
          </a:p>
          <a:p>
            <a:r>
              <a:rPr lang="en-US" dirty="0"/>
              <a:t>If the top of the stack equals the current terminal in the input:</a:t>
            </a:r>
          </a:p>
          <a:p>
            <a:pPr lvl="1"/>
            <a:r>
              <a:rPr lang="en-US" dirty="0"/>
              <a:t>If the top is “$” then ACCEPT</a:t>
            </a:r>
          </a:p>
          <a:p>
            <a:pPr lvl="1"/>
            <a:r>
              <a:rPr lang="en-US" dirty="0"/>
              <a:t>Else MATCH : pop the stack and advance in the input</a:t>
            </a:r>
          </a:p>
        </p:txBody>
      </p:sp>
    </p:spTree>
    <p:extLst>
      <p:ext uri="{BB962C8B-B14F-4D97-AF65-F5344CB8AC3E}">
        <p14:creationId xmlns:p14="http://schemas.microsoft.com/office/powerpoint/2010/main" val="3296779200"/>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A637-4409-4EC5-BA63-6922840B9063}"/>
              </a:ext>
            </a:extLst>
          </p:cNvPr>
          <p:cNvSpPr>
            <a:spLocks noGrp="1"/>
          </p:cNvSpPr>
          <p:nvPr>
            <p:ph type="ctrTitle"/>
          </p:nvPr>
        </p:nvSpPr>
        <p:spPr/>
        <p:txBody>
          <a:bodyPr/>
          <a:lstStyle/>
          <a:p>
            <a:pPr algn="ctr"/>
            <a:r>
              <a:rPr lang="en-US" sz="3500" dirty="0"/>
              <a:t>Implemented using JDK 11, </a:t>
            </a:r>
            <a:r>
              <a:rPr lang="en-US" sz="3500" dirty="0" err="1"/>
              <a:t>JavaFx</a:t>
            </a:r>
            <a:r>
              <a:rPr lang="en-US" sz="3500" dirty="0"/>
              <a:t> SDK and </a:t>
            </a:r>
            <a:r>
              <a:rPr lang="en-US" sz="3500" dirty="0" err="1"/>
              <a:t>GraphViz</a:t>
            </a:r>
            <a:endParaRPr lang="en-US" sz="3500" dirty="0"/>
          </a:p>
        </p:txBody>
      </p:sp>
      <p:sp>
        <p:nvSpPr>
          <p:cNvPr id="3" name="Subtitle 2">
            <a:extLst>
              <a:ext uri="{FF2B5EF4-FFF2-40B4-BE49-F238E27FC236}">
                <a16:creationId xmlns:a16="http://schemas.microsoft.com/office/drawing/2014/main" id="{EFABE6DB-7B6E-4179-AA6A-44244EAA6BD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20355537"/>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F24D-A1C7-42ED-98E6-41B2AF7CDF9F}"/>
              </a:ext>
            </a:extLst>
          </p:cNvPr>
          <p:cNvSpPr>
            <a:spLocks noGrp="1"/>
          </p:cNvSpPr>
          <p:nvPr>
            <p:ph type="title"/>
          </p:nvPr>
        </p:nvSpPr>
        <p:spPr/>
        <p:txBody>
          <a:bodyPr/>
          <a:lstStyle/>
          <a:p>
            <a:r>
              <a:rPr lang="en-US" dirty="0"/>
              <a:t>Parsing Trees</a:t>
            </a:r>
          </a:p>
        </p:txBody>
      </p:sp>
      <p:sp>
        <p:nvSpPr>
          <p:cNvPr id="3" name="Content Placeholder 2">
            <a:extLst>
              <a:ext uri="{FF2B5EF4-FFF2-40B4-BE49-F238E27FC236}">
                <a16:creationId xmlns:a16="http://schemas.microsoft.com/office/drawing/2014/main" id="{C8466D05-C53E-440F-A913-94D6BC12A911}"/>
              </a:ext>
            </a:extLst>
          </p:cNvPr>
          <p:cNvSpPr>
            <a:spLocks noGrp="1"/>
          </p:cNvSpPr>
          <p:nvPr>
            <p:ph idx="1"/>
          </p:nvPr>
        </p:nvSpPr>
        <p:spPr/>
        <p:txBody>
          <a:bodyPr/>
          <a:lstStyle/>
          <a:p>
            <a:r>
              <a:rPr lang="en-US" dirty="0"/>
              <a:t>Each node contains a token </a:t>
            </a:r>
          </a:p>
          <a:p>
            <a:r>
              <a:rPr lang="en-US" dirty="0"/>
              <a:t>The root will always be the start symbol</a:t>
            </a:r>
          </a:p>
          <a:p>
            <a:r>
              <a:rPr lang="en-US" dirty="0"/>
              <a:t>Leaves are the terminals in the input string</a:t>
            </a:r>
          </a:p>
          <a:p>
            <a:r>
              <a:rPr lang="en-US" dirty="0"/>
              <a:t>Right – most derivation tree for LR and left – most derivation for LL</a:t>
            </a:r>
          </a:p>
          <a:p>
            <a:r>
              <a:rPr lang="en-US" dirty="0"/>
              <a:t>May need to go up the tree if the current node does not match the left-hand side of the rule</a:t>
            </a:r>
          </a:p>
        </p:txBody>
      </p:sp>
    </p:spTree>
    <p:extLst>
      <p:ext uri="{BB962C8B-B14F-4D97-AF65-F5344CB8AC3E}">
        <p14:creationId xmlns:p14="http://schemas.microsoft.com/office/powerpoint/2010/main" val="965483376"/>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90706_054332">
            <a:hlinkClick r:id="" action="ppaction://media"/>
            <a:extLst>
              <a:ext uri="{FF2B5EF4-FFF2-40B4-BE49-F238E27FC236}">
                <a16:creationId xmlns:a16="http://schemas.microsoft.com/office/drawing/2014/main" id="{2DF1A83B-6DFC-4722-BB33-AF2D4C71AF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 y="0"/>
            <a:ext cx="12192000" cy="6858000"/>
          </a:xfrm>
          <a:prstGeom prst="rect">
            <a:avLst/>
          </a:prstGeom>
        </p:spPr>
      </p:pic>
    </p:spTree>
    <p:extLst>
      <p:ext uri="{BB962C8B-B14F-4D97-AF65-F5344CB8AC3E}">
        <p14:creationId xmlns:p14="http://schemas.microsoft.com/office/powerpoint/2010/main" val="7576861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2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AB59-EAC1-44E6-8C39-4994036050D7}"/>
              </a:ext>
            </a:extLst>
          </p:cNvPr>
          <p:cNvSpPr>
            <a:spLocks noGrp="1"/>
          </p:cNvSpPr>
          <p:nvPr>
            <p:ph type="title"/>
          </p:nvPr>
        </p:nvSpPr>
        <p:spPr/>
        <p:txBody>
          <a:bodyPr/>
          <a:lstStyle/>
          <a:p>
            <a:r>
              <a:rPr lang="en-US" dirty="0"/>
              <a:t>General workflow</a:t>
            </a:r>
          </a:p>
        </p:txBody>
      </p:sp>
      <p:sp>
        <p:nvSpPr>
          <p:cNvPr id="3" name="Content Placeholder 2">
            <a:extLst>
              <a:ext uri="{FF2B5EF4-FFF2-40B4-BE49-F238E27FC236}">
                <a16:creationId xmlns:a16="http://schemas.microsoft.com/office/drawing/2014/main" id="{1F839C85-8F59-46E5-AEA1-D3447AF9DE75}"/>
              </a:ext>
            </a:extLst>
          </p:cNvPr>
          <p:cNvSpPr>
            <a:spLocks noGrp="1"/>
          </p:cNvSpPr>
          <p:nvPr>
            <p:ph idx="1"/>
          </p:nvPr>
        </p:nvSpPr>
        <p:spPr/>
        <p:txBody>
          <a:bodyPr/>
          <a:lstStyle/>
          <a:p>
            <a:r>
              <a:rPr lang="en-US" dirty="0"/>
              <a:t>Process the grammar given as input</a:t>
            </a:r>
          </a:p>
          <a:p>
            <a:r>
              <a:rPr lang="en-US" dirty="0"/>
              <a:t>Generate the automaton and it’s transition table(for LL(1) this is not necessary)</a:t>
            </a:r>
          </a:p>
          <a:p>
            <a:r>
              <a:rPr lang="en-US" dirty="0"/>
              <a:t>Generate the parsing table and detect conflicts</a:t>
            </a:r>
          </a:p>
          <a:p>
            <a:r>
              <a:rPr lang="en-US" dirty="0"/>
              <a:t>Take a string as input and tokenize it</a:t>
            </a:r>
          </a:p>
          <a:p>
            <a:r>
              <a:rPr lang="en-US" dirty="0"/>
              <a:t>Run a bottom-up ( or top-down ) syntactic analysis</a:t>
            </a:r>
          </a:p>
          <a:p>
            <a:r>
              <a:rPr lang="en-US" dirty="0"/>
              <a:t>If the string is accepted create the parsing tree</a:t>
            </a:r>
          </a:p>
          <a:p>
            <a:endParaRPr lang="en-US" dirty="0"/>
          </a:p>
          <a:p>
            <a:endParaRPr lang="en-US" dirty="0"/>
          </a:p>
        </p:txBody>
      </p:sp>
    </p:spTree>
    <p:extLst>
      <p:ext uri="{BB962C8B-B14F-4D97-AF65-F5344CB8AC3E}">
        <p14:creationId xmlns:p14="http://schemas.microsoft.com/office/powerpoint/2010/main" val="2247636219"/>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98CC-3B72-4F05-9288-8F983ED91D84}"/>
              </a:ext>
            </a:extLst>
          </p:cNvPr>
          <p:cNvSpPr>
            <a:spLocks noGrp="1"/>
          </p:cNvSpPr>
          <p:nvPr>
            <p:ph type="title"/>
          </p:nvPr>
        </p:nvSpPr>
        <p:spPr/>
        <p:txBody>
          <a:bodyPr/>
          <a:lstStyle/>
          <a:p>
            <a:r>
              <a:rPr lang="en-US" dirty="0"/>
              <a:t>Grammar processing</a:t>
            </a:r>
          </a:p>
        </p:txBody>
      </p:sp>
      <p:sp>
        <p:nvSpPr>
          <p:cNvPr id="3" name="Content Placeholder 2">
            <a:extLst>
              <a:ext uri="{FF2B5EF4-FFF2-40B4-BE49-F238E27FC236}">
                <a16:creationId xmlns:a16="http://schemas.microsoft.com/office/drawing/2014/main" id="{543DBC0E-F7D3-4B85-8530-1AA72A13F04F}"/>
              </a:ext>
            </a:extLst>
          </p:cNvPr>
          <p:cNvSpPr>
            <a:spLocks noGrp="1"/>
          </p:cNvSpPr>
          <p:nvPr>
            <p:ph idx="1"/>
          </p:nvPr>
        </p:nvSpPr>
        <p:spPr/>
        <p:txBody>
          <a:bodyPr/>
          <a:lstStyle/>
          <a:p>
            <a:r>
              <a:rPr lang="en-US" dirty="0"/>
              <a:t>Only Context Free Grammars are permitted</a:t>
            </a:r>
          </a:p>
          <a:p>
            <a:r>
              <a:rPr lang="en-US" dirty="0"/>
              <a:t>Tokens (non-terminals and terminals) are determined using Regular Expressions</a:t>
            </a:r>
          </a:p>
          <a:p>
            <a:r>
              <a:rPr lang="en-US" dirty="0"/>
              <a:t>Only one production per line</a:t>
            </a:r>
          </a:p>
          <a:p>
            <a:r>
              <a:rPr lang="en-US" dirty="0"/>
              <a:t>The first non-terminal to appear is the start symbol</a:t>
            </a:r>
          </a:p>
        </p:txBody>
      </p:sp>
    </p:spTree>
    <p:extLst>
      <p:ext uri="{BB962C8B-B14F-4D97-AF65-F5344CB8AC3E}">
        <p14:creationId xmlns:p14="http://schemas.microsoft.com/office/powerpoint/2010/main" val="3060705707"/>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1D7F-50BE-4432-ABE4-A3EF56A18EBF}"/>
              </a:ext>
            </a:extLst>
          </p:cNvPr>
          <p:cNvSpPr>
            <a:spLocks noGrp="1"/>
          </p:cNvSpPr>
          <p:nvPr>
            <p:ph type="title"/>
          </p:nvPr>
        </p:nvSpPr>
        <p:spPr/>
        <p:txBody>
          <a:bodyPr/>
          <a:lstStyle/>
          <a:p>
            <a:r>
              <a:rPr lang="en-US" dirty="0"/>
              <a:t>How are the graphs drawn ?</a:t>
            </a:r>
          </a:p>
        </p:txBody>
      </p:sp>
      <p:sp>
        <p:nvSpPr>
          <p:cNvPr id="3" name="Content Placeholder 2">
            <a:extLst>
              <a:ext uri="{FF2B5EF4-FFF2-40B4-BE49-F238E27FC236}">
                <a16:creationId xmlns:a16="http://schemas.microsoft.com/office/drawing/2014/main" id="{D0C50AB0-2625-4D50-8EDF-CC76ED6D2B7A}"/>
              </a:ext>
            </a:extLst>
          </p:cNvPr>
          <p:cNvSpPr>
            <a:spLocks noGrp="1"/>
          </p:cNvSpPr>
          <p:nvPr>
            <p:ph idx="1"/>
          </p:nvPr>
        </p:nvSpPr>
        <p:spPr/>
        <p:txBody>
          <a:bodyPr/>
          <a:lstStyle/>
          <a:p>
            <a:r>
              <a:rPr lang="en-US" dirty="0"/>
              <a:t>Using the dot language provided by </a:t>
            </a:r>
            <a:r>
              <a:rPr lang="en-US" dirty="0" err="1"/>
              <a:t>GraphViz</a:t>
            </a:r>
            <a:endParaRPr lang="en-US" dirty="0"/>
          </a:p>
          <a:p>
            <a:r>
              <a:rPr lang="en-US" dirty="0"/>
              <a:t>Firstly, the dot description of the graph is generated</a:t>
            </a:r>
          </a:p>
          <a:p>
            <a:r>
              <a:rPr lang="en-US" dirty="0"/>
              <a:t>Call the dot executable with this description as input, thus creating a new process</a:t>
            </a:r>
          </a:p>
          <a:p>
            <a:r>
              <a:rPr lang="en-US" dirty="0"/>
              <a:t>The new process will create the image. The current process has to wait for this new process to complete.</a:t>
            </a:r>
          </a:p>
        </p:txBody>
      </p:sp>
    </p:spTree>
    <p:extLst>
      <p:ext uri="{BB962C8B-B14F-4D97-AF65-F5344CB8AC3E}">
        <p14:creationId xmlns:p14="http://schemas.microsoft.com/office/powerpoint/2010/main" val="2920703894"/>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E05C-028D-4C13-AA69-848672731819}"/>
              </a:ext>
            </a:extLst>
          </p:cNvPr>
          <p:cNvSpPr>
            <a:spLocks noGrp="1"/>
          </p:cNvSpPr>
          <p:nvPr>
            <p:ph type="title"/>
          </p:nvPr>
        </p:nvSpPr>
        <p:spPr/>
        <p:txBody>
          <a:bodyPr/>
          <a:lstStyle/>
          <a:p>
            <a:r>
              <a:rPr lang="en-US" dirty="0"/>
              <a:t>Automata representation</a:t>
            </a:r>
          </a:p>
        </p:txBody>
      </p:sp>
      <p:sp>
        <p:nvSpPr>
          <p:cNvPr id="3" name="Content Placeholder 2">
            <a:extLst>
              <a:ext uri="{FF2B5EF4-FFF2-40B4-BE49-F238E27FC236}">
                <a16:creationId xmlns:a16="http://schemas.microsoft.com/office/drawing/2014/main" id="{D5085889-5B0B-4E1A-A583-200B31A96FC4}"/>
              </a:ext>
            </a:extLst>
          </p:cNvPr>
          <p:cNvSpPr>
            <a:spLocks noGrp="1"/>
          </p:cNvSpPr>
          <p:nvPr>
            <p:ph idx="1"/>
          </p:nvPr>
        </p:nvSpPr>
        <p:spPr/>
        <p:txBody>
          <a:bodyPr/>
          <a:lstStyle/>
          <a:p>
            <a:r>
              <a:rPr lang="en-US" dirty="0"/>
              <a:t>Items are extensions of production rules</a:t>
            </a:r>
          </a:p>
          <a:p>
            <a:r>
              <a:rPr lang="en-US" dirty="0"/>
              <a:t>A state is a set of items</a:t>
            </a:r>
          </a:p>
          <a:p>
            <a:r>
              <a:rPr lang="en-US" dirty="0"/>
              <a:t>An edge is a triplet consisting of two references to the initial and final states and the token via which the transition is done.</a:t>
            </a:r>
          </a:p>
          <a:p>
            <a:r>
              <a:rPr lang="en-US" dirty="0"/>
              <a:t>Automata = a set of states + a set of edges</a:t>
            </a:r>
          </a:p>
        </p:txBody>
      </p:sp>
    </p:spTree>
    <p:extLst>
      <p:ext uri="{BB962C8B-B14F-4D97-AF65-F5344CB8AC3E}">
        <p14:creationId xmlns:p14="http://schemas.microsoft.com/office/powerpoint/2010/main" val="2193000539"/>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A0F6-889B-452E-AA67-8C5BFF15B56F}"/>
              </a:ext>
            </a:extLst>
          </p:cNvPr>
          <p:cNvSpPr>
            <a:spLocks noGrp="1"/>
          </p:cNvSpPr>
          <p:nvPr>
            <p:ph type="title"/>
          </p:nvPr>
        </p:nvSpPr>
        <p:spPr/>
        <p:txBody>
          <a:bodyPr/>
          <a:lstStyle/>
          <a:p>
            <a:r>
              <a:rPr lang="en-US" dirty="0"/>
              <a:t>LR Parsing Tables</a:t>
            </a:r>
          </a:p>
        </p:txBody>
      </p:sp>
      <p:pic>
        <p:nvPicPr>
          <p:cNvPr id="8" name="Content Placeholder 7">
            <a:extLst>
              <a:ext uri="{FF2B5EF4-FFF2-40B4-BE49-F238E27FC236}">
                <a16:creationId xmlns:a16="http://schemas.microsoft.com/office/drawing/2014/main" id="{B8E0EA2B-8229-4A5F-8AC5-511722465EE4}"/>
              </a:ext>
            </a:extLst>
          </p:cNvPr>
          <p:cNvPicPr>
            <a:picLocks noGrp="1" noChangeAspect="1"/>
          </p:cNvPicPr>
          <p:nvPr>
            <p:ph idx="1"/>
          </p:nvPr>
        </p:nvPicPr>
        <p:blipFill>
          <a:blip r:embed="rId2"/>
          <a:stretch>
            <a:fillRect/>
          </a:stretch>
        </p:blipFill>
        <p:spPr>
          <a:xfrm>
            <a:off x="2435578" y="2160588"/>
            <a:ext cx="5080882" cy="3881437"/>
          </a:xfrm>
        </p:spPr>
      </p:pic>
      <p:sp>
        <p:nvSpPr>
          <p:cNvPr id="9" name="TextBox 8">
            <a:extLst>
              <a:ext uri="{FF2B5EF4-FFF2-40B4-BE49-F238E27FC236}">
                <a16:creationId xmlns:a16="http://schemas.microsoft.com/office/drawing/2014/main" id="{5982C5F1-970D-4F58-81B5-BD20215DC754}"/>
              </a:ext>
            </a:extLst>
          </p:cNvPr>
          <p:cNvSpPr txBox="1"/>
          <p:nvPr/>
        </p:nvSpPr>
        <p:spPr>
          <a:xfrm>
            <a:off x="769428" y="1514257"/>
            <a:ext cx="8412480" cy="646331"/>
          </a:xfrm>
          <a:prstGeom prst="rect">
            <a:avLst/>
          </a:prstGeom>
          <a:noFill/>
        </p:spPr>
        <p:txBody>
          <a:bodyPr wrap="square" rtlCol="0">
            <a:spAutoFit/>
          </a:bodyPr>
          <a:lstStyle/>
          <a:p>
            <a:r>
              <a:rPr lang="en-US" dirty="0"/>
              <a:t>Each row is associated with a state in the automaton and has an Action and Go To part. Conflicts exist in a cell if the size of the step list is greater than one.</a:t>
            </a:r>
          </a:p>
        </p:txBody>
      </p:sp>
    </p:spTree>
    <p:extLst>
      <p:ext uri="{BB962C8B-B14F-4D97-AF65-F5344CB8AC3E}">
        <p14:creationId xmlns:p14="http://schemas.microsoft.com/office/powerpoint/2010/main" val="1408064765"/>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371B-5161-43A6-BD3C-DAFAEA4FBDE7}"/>
              </a:ext>
            </a:extLst>
          </p:cNvPr>
          <p:cNvSpPr>
            <a:spLocks noGrp="1"/>
          </p:cNvSpPr>
          <p:nvPr>
            <p:ph type="title"/>
          </p:nvPr>
        </p:nvSpPr>
        <p:spPr/>
        <p:txBody>
          <a:bodyPr/>
          <a:lstStyle/>
          <a:p>
            <a:r>
              <a:rPr lang="en-US" dirty="0"/>
              <a:t>LR(0) </a:t>
            </a:r>
          </a:p>
        </p:txBody>
      </p:sp>
      <p:sp>
        <p:nvSpPr>
          <p:cNvPr id="3" name="Content Placeholder 2">
            <a:extLst>
              <a:ext uri="{FF2B5EF4-FFF2-40B4-BE49-F238E27FC236}">
                <a16:creationId xmlns:a16="http://schemas.microsoft.com/office/drawing/2014/main" id="{14445275-0F04-4360-B22E-355393D6FF33}"/>
              </a:ext>
            </a:extLst>
          </p:cNvPr>
          <p:cNvSpPr>
            <a:spLocks noGrp="1"/>
          </p:cNvSpPr>
          <p:nvPr>
            <p:ph idx="1"/>
          </p:nvPr>
        </p:nvSpPr>
        <p:spPr/>
        <p:txBody>
          <a:bodyPr/>
          <a:lstStyle/>
          <a:p>
            <a:r>
              <a:rPr lang="en-US" dirty="0"/>
              <a:t>Augment the grammar.</a:t>
            </a:r>
          </a:p>
          <a:p>
            <a:r>
              <a:rPr lang="en-US" dirty="0"/>
              <a:t>Add the state that is the closure of S’ -&gt; </a:t>
            </a:r>
            <a:r>
              <a:rPr lang="en-US" baseline="30000" dirty="0"/>
              <a:t>.</a:t>
            </a:r>
            <a:r>
              <a:rPr lang="en-US" dirty="0"/>
              <a:t>S to the automaton and set it as unprocessed.</a:t>
            </a:r>
          </a:p>
          <a:p>
            <a:r>
              <a:rPr lang="en-US" dirty="0"/>
              <a:t>For each unprocessed state increment the position of the dots in the items of said state and create new states if needed. Set the new states as unprocessed .Set the current state as processed.</a:t>
            </a:r>
          </a:p>
          <a:p>
            <a:r>
              <a:rPr lang="en-US" dirty="0"/>
              <a:t>Build the LR(0) parsing table.</a:t>
            </a:r>
          </a:p>
        </p:txBody>
      </p:sp>
    </p:spTree>
    <p:extLst>
      <p:ext uri="{BB962C8B-B14F-4D97-AF65-F5344CB8AC3E}">
        <p14:creationId xmlns:p14="http://schemas.microsoft.com/office/powerpoint/2010/main" val="2696254858"/>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2255-7A83-4B8A-A87F-766804D20793}"/>
              </a:ext>
            </a:extLst>
          </p:cNvPr>
          <p:cNvSpPr>
            <a:spLocks noGrp="1"/>
          </p:cNvSpPr>
          <p:nvPr>
            <p:ph type="title"/>
          </p:nvPr>
        </p:nvSpPr>
        <p:spPr/>
        <p:txBody>
          <a:bodyPr/>
          <a:lstStyle/>
          <a:p>
            <a:r>
              <a:rPr lang="en-US" dirty="0"/>
              <a:t>FIRST set</a:t>
            </a:r>
          </a:p>
        </p:txBody>
      </p:sp>
      <p:sp>
        <p:nvSpPr>
          <p:cNvPr id="3" name="Content Placeholder 2">
            <a:extLst>
              <a:ext uri="{FF2B5EF4-FFF2-40B4-BE49-F238E27FC236}">
                <a16:creationId xmlns:a16="http://schemas.microsoft.com/office/drawing/2014/main" id="{35D25AB5-51D4-4B33-9481-1EBE15A23D2B}"/>
              </a:ext>
            </a:extLst>
          </p:cNvPr>
          <p:cNvSpPr>
            <a:spLocks noGrp="1"/>
          </p:cNvSpPr>
          <p:nvPr>
            <p:ph idx="1"/>
          </p:nvPr>
        </p:nvSpPr>
        <p:spPr/>
        <p:txBody>
          <a:bodyPr/>
          <a:lstStyle/>
          <a:p>
            <a:r>
              <a:rPr lang="en-US" dirty="0"/>
              <a:t>FIRST(X) = set of all substrings of length at most 1 that begin the substrings derivable from X. </a:t>
            </a:r>
          </a:p>
          <a:p>
            <a:r>
              <a:rPr lang="en-US" dirty="0"/>
              <a:t>1 – concatenation = just like normal string concatenation, except we consider only the first symbol. Can be extended to sets of strings as well.</a:t>
            </a:r>
          </a:p>
          <a:p>
            <a:r>
              <a:rPr lang="en-US" dirty="0"/>
              <a:t>Use two maps F and F’ to store the values of the FIRST sets from the current and previous iteration. Whenever the maps are equal the algorithm stops.</a:t>
            </a:r>
          </a:p>
          <a:p>
            <a:r>
              <a:rPr lang="en-US" dirty="0"/>
              <a:t>At each iteration for each production N -&gt;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add F’(X</a:t>
            </a:r>
            <a:r>
              <a:rPr lang="en-US" baseline="-25000" dirty="0"/>
              <a:t>1</a:t>
            </a:r>
            <a:r>
              <a:rPr lang="en-US" dirty="0"/>
              <a:t>) *</a:t>
            </a:r>
            <a:r>
              <a:rPr lang="en-US" baseline="-25000" dirty="0"/>
              <a:t>1</a:t>
            </a:r>
            <a:r>
              <a:rPr lang="en-US" dirty="0"/>
              <a:t> F’(X</a:t>
            </a:r>
            <a:r>
              <a:rPr lang="en-US" baseline="-25000" dirty="0"/>
              <a:t>2</a:t>
            </a:r>
            <a:r>
              <a:rPr lang="en-US" dirty="0"/>
              <a:t>) *</a:t>
            </a:r>
            <a:r>
              <a:rPr lang="en-US" baseline="-25000" dirty="0"/>
              <a:t>1</a:t>
            </a:r>
            <a:r>
              <a:rPr lang="en-US" dirty="0"/>
              <a:t> … * </a:t>
            </a:r>
            <a:r>
              <a:rPr lang="en-US" baseline="-25000" dirty="0"/>
              <a:t>1</a:t>
            </a:r>
            <a:r>
              <a:rPr lang="en-US" dirty="0"/>
              <a:t> F’(</a:t>
            </a:r>
            <a:r>
              <a:rPr lang="en-US" dirty="0" err="1"/>
              <a:t>X</a:t>
            </a:r>
            <a:r>
              <a:rPr lang="en-US" baseline="-25000" dirty="0" err="1"/>
              <a:t>n</a:t>
            </a:r>
            <a:r>
              <a:rPr lang="en-US" dirty="0"/>
              <a:t>) to F(N)</a:t>
            </a:r>
          </a:p>
          <a:p>
            <a:endParaRPr lang="en-US" dirty="0"/>
          </a:p>
        </p:txBody>
      </p:sp>
    </p:spTree>
    <p:extLst>
      <p:ext uri="{BB962C8B-B14F-4D97-AF65-F5344CB8AC3E}">
        <p14:creationId xmlns:p14="http://schemas.microsoft.com/office/powerpoint/2010/main" val="1128359497"/>
      </p:ext>
    </p:extLst>
  </p:cSld>
  <p:clrMapOvr>
    <a:masterClrMapping/>
  </p:clrMapOvr>
  <p:transition>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297</TotalTime>
  <Words>1180</Words>
  <Application>Microsoft Office PowerPoint</Application>
  <PresentationFormat>Widescreen</PresentationFormat>
  <Paragraphs>97</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A learning tool for LR(0), SLR(1),LR(1),LALR(1) and LL(1) parsers</vt:lpstr>
      <vt:lpstr>Implemented using JDK 11, JavaFx SDK and GraphViz</vt:lpstr>
      <vt:lpstr>General workflow</vt:lpstr>
      <vt:lpstr>Grammar processing</vt:lpstr>
      <vt:lpstr>How are the graphs drawn ?</vt:lpstr>
      <vt:lpstr>Automata representation</vt:lpstr>
      <vt:lpstr>LR Parsing Tables</vt:lpstr>
      <vt:lpstr>LR(0) </vt:lpstr>
      <vt:lpstr>FIRST set</vt:lpstr>
      <vt:lpstr>FOLLOW set</vt:lpstr>
      <vt:lpstr>SLR(1)</vt:lpstr>
      <vt:lpstr>LR(1)</vt:lpstr>
      <vt:lpstr>LALR(1)</vt:lpstr>
      <vt:lpstr>Bottom - Up Syntactic analysis 1</vt:lpstr>
      <vt:lpstr>Bottom – Up Syntactic analysis 2</vt:lpstr>
      <vt:lpstr>LL parsing table</vt:lpstr>
      <vt:lpstr>LL(1) parsing table construction</vt:lpstr>
      <vt:lpstr>Top – Down Syntactic Analysis 1</vt:lpstr>
      <vt:lpstr>Top – Down Syntactic analysis 2</vt:lpstr>
      <vt:lpstr>Parsing Trees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 tool for LR(0), SLR(1),LR(1),LALR(1) and LL(1) parsers</dc:title>
  <dc:creator>tatu georgian</dc:creator>
  <cp:lastModifiedBy>tatu georgian</cp:lastModifiedBy>
  <cp:revision>28</cp:revision>
  <dcterms:created xsi:type="dcterms:W3CDTF">2019-07-05T22:04:59Z</dcterms:created>
  <dcterms:modified xsi:type="dcterms:W3CDTF">2019-07-06T03:03:22Z</dcterms:modified>
</cp:coreProperties>
</file>